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9" d="100"/>
          <a:sy n="99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AIMA / ACC, Financing the Economy 2025: global private credit AUM reached US$3.5tn; 2024 deployment US$592.8bn; Europe close to 30% of global AUM; diversification across corporate, asset-backed, real estate and infrastructure lending.
- AIMA, The convergence of European public and private credit markets (Sep 2025): bank market share 76% in Europe in 2024 vs 21% in US; non-bank lending share 12% in Europe/UK vs 75% in US; direct lending ~50% of global private debt AUM.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Deloitte Insights, Banks and private credit partnerships (2025): partnerships should continue to grow; banks can expand offerings and reduce balance-sheet exposure, while private credit firms secure lending opportunities; deal-sourcing, co-investment, joint venture and bank-led direct lending are emerging models.
- Reuters, March 23 2026: Apollo Debt Solutions limited redemptions after requests reached 11.2% of shares, framing the issue around liquidity management in semi-liquid vehicles rather than a collapse of private credit as an asset class.
- Uploaded PwC materials on strategic funding partnerships: benefits include funding diversification, lower RWA intensity, fee income, and preservation of origination/servicing control.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TEMPLATE PPT 12CVSPRINGDAY/slide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1792" y="384048"/>
            <a:ext cx="6949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73A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Evoluzione del private credit</a:t>
            </a:r>
            <a:endParaRPr lang="en-US" sz="2300" dirty="0"/>
          </a:p>
        </p:txBody>
      </p:sp>
      <p:sp>
        <p:nvSpPr>
          <p:cNvPr id="4" name="Text 1"/>
          <p:cNvSpPr/>
          <p:nvPr/>
        </p:nvSpPr>
        <p:spPr>
          <a:xfrm>
            <a:off x="640080" y="713232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 globale, runway europeo</a:t>
            </a:r>
            <a:endParaRPr lang="en-US" sz="1150" dirty="0"/>
          </a:p>
        </p:txBody>
      </p:sp>
      <p:sp>
        <p:nvSpPr>
          <p:cNvPr id="5" name="Shape 2"/>
          <p:cNvSpPr/>
          <p:nvPr/>
        </p:nvSpPr>
        <p:spPr>
          <a:xfrm>
            <a:off x="640080" y="914400"/>
            <a:ext cx="1051560" cy="0"/>
          </a:xfrm>
          <a:prstGeom prst="line">
            <a:avLst/>
          </a:prstGeom>
          <a:noFill/>
          <a:ln w="31750">
            <a:solidFill>
              <a:srgbClr val="007A6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3"/>
          <p:cNvSpPr/>
          <p:nvPr/>
        </p:nvSpPr>
        <p:spPr>
          <a:xfrm>
            <a:off x="749808" y="1243584"/>
            <a:ext cx="0" cy="566928"/>
          </a:xfrm>
          <a:prstGeom prst="line">
            <a:avLst/>
          </a:prstGeom>
          <a:noFill/>
          <a:ln w="38100">
            <a:solidFill>
              <a:srgbClr val="007A6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877824" y="1225296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A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$3,5 tn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896112" y="1609344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B6B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AUM globale | fine 2025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49808" y="2350008"/>
            <a:ext cx="0" cy="566928"/>
          </a:xfrm>
          <a:prstGeom prst="line">
            <a:avLst/>
          </a:prstGeom>
          <a:noFill/>
          <a:ln w="38100">
            <a:solidFill>
              <a:srgbClr val="007A6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7"/>
          <p:cNvSpPr/>
          <p:nvPr/>
        </p:nvSpPr>
        <p:spPr>
          <a:xfrm>
            <a:off x="877824" y="2331720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A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~30%</a:t>
            </a:r>
            <a:endParaRPr lang="en-US" sz="2800" dirty="0"/>
          </a:p>
        </p:txBody>
      </p:sp>
      <p:sp>
        <p:nvSpPr>
          <p:cNvPr id="11" name="Text 8"/>
          <p:cNvSpPr/>
          <p:nvPr/>
        </p:nvSpPr>
        <p:spPr>
          <a:xfrm>
            <a:off x="896112" y="2715768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B6B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quota Europa del mercato globale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49808" y="3456432"/>
            <a:ext cx="0" cy="566928"/>
          </a:xfrm>
          <a:prstGeom prst="line">
            <a:avLst/>
          </a:prstGeom>
          <a:noFill/>
          <a:ln w="38100">
            <a:solidFill>
              <a:srgbClr val="007A6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877823" y="3438144"/>
            <a:ext cx="2654647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A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$593 bn (+78%)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896112" y="382219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B6B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nel 2024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251960" y="1243584"/>
            <a:ext cx="59253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73A32"/>
                </a:solidFill>
              </a:rPr>
              <a:t>Quota del private credit lending (</a:t>
            </a:r>
            <a:r>
              <a:rPr lang="en-US" sz="1550" b="1" dirty="0" err="1">
                <a:solidFill>
                  <a:srgbClr val="173A32"/>
                </a:solidFill>
              </a:rPr>
              <a:t>ie</a:t>
            </a:r>
            <a:r>
              <a:rPr lang="en-US" sz="1550" b="1" dirty="0">
                <a:solidFill>
                  <a:srgbClr val="173A32"/>
                </a:solidFill>
              </a:rPr>
              <a:t> non-</a:t>
            </a:r>
            <a:r>
              <a:rPr lang="en-US" sz="1550" b="1" dirty="0" err="1">
                <a:solidFill>
                  <a:srgbClr val="173A32"/>
                </a:solidFill>
              </a:rPr>
              <a:t>bancario</a:t>
            </a:r>
            <a:r>
              <a:rPr lang="en-US" sz="1550" b="1" dirty="0">
                <a:solidFill>
                  <a:srgbClr val="173A32"/>
                </a:solidFill>
              </a:rPr>
              <a:t>)</a:t>
            </a:r>
            <a:endParaRPr lang="en-US" sz="1550" dirty="0"/>
          </a:p>
        </p:txBody>
      </p:sp>
      <p:sp>
        <p:nvSpPr>
          <p:cNvPr id="16" name="Text 13"/>
          <p:cNvSpPr/>
          <p:nvPr/>
        </p:nvSpPr>
        <p:spPr>
          <a:xfrm>
            <a:off x="4261104" y="1764792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73A32"/>
                </a:solidFill>
              </a:rPr>
              <a:t>Europa/UK</a:t>
            </a:r>
            <a:endParaRPr lang="en-US" sz="1700" dirty="0"/>
          </a:p>
        </p:txBody>
      </p:sp>
      <p:sp>
        <p:nvSpPr>
          <p:cNvPr id="17" name="Shape 14"/>
          <p:cNvSpPr/>
          <p:nvPr/>
        </p:nvSpPr>
        <p:spPr>
          <a:xfrm>
            <a:off x="5678424" y="1783080"/>
            <a:ext cx="4389120" cy="201168"/>
          </a:xfrm>
          <a:prstGeom prst="roundRect">
            <a:avLst>
              <a:gd name="adj" fmla="val 22727"/>
            </a:avLst>
          </a:prstGeom>
          <a:solidFill>
            <a:srgbClr val="E8EFED"/>
          </a:solidFill>
          <a:ln w="12700">
            <a:solidFill>
              <a:srgbClr val="E8EFE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5"/>
          <p:cNvSpPr/>
          <p:nvPr/>
        </p:nvSpPr>
        <p:spPr>
          <a:xfrm>
            <a:off x="5678424" y="1783080"/>
            <a:ext cx="526694" cy="201168"/>
          </a:xfrm>
          <a:prstGeom prst="roundRect">
            <a:avLst>
              <a:gd name="adj" fmla="val 22727"/>
            </a:avLst>
          </a:prstGeom>
          <a:solidFill>
            <a:srgbClr val="007A66"/>
          </a:solidFill>
          <a:ln w="12700">
            <a:solidFill>
              <a:srgbClr val="007A6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10177272" y="1709928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73A32"/>
                </a:solidFill>
              </a:rPr>
              <a:t>12%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4261104" y="2670048"/>
            <a:ext cx="1325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73A32"/>
                </a:solidFill>
              </a:rPr>
              <a:t>USA</a:t>
            </a:r>
            <a:endParaRPr lang="en-US" sz="1700" dirty="0"/>
          </a:p>
        </p:txBody>
      </p:sp>
      <p:sp>
        <p:nvSpPr>
          <p:cNvPr id="21" name="Shape 18"/>
          <p:cNvSpPr/>
          <p:nvPr/>
        </p:nvSpPr>
        <p:spPr>
          <a:xfrm>
            <a:off x="5678424" y="2688336"/>
            <a:ext cx="4389120" cy="201168"/>
          </a:xfrm>
          <a:prstGeom prst="roundRect">
            <a:avLst>
              <a:gd name="adj" fmla="val 22727"/>
            </a:avLst>
          </a:prstGeom>
          <a:solidFill>
            <a:srgbClr val="E8EFED"/>
          </a:solidFill>
          <a:ln w="12700">
            <a:solidFill>
              <a:srgbClr val="E8EFE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19"/>
          <p:cNvSpPr/>
          <p:nvPr/>
        </p:nvSpPr>
        <p:spPr>
          <a:xfrm>
            <a:off x="5678424" y="2688336"/>
            <a:ext cx="3291840" cy="201168"/>
          </a:xfrm>
          <a:prstGeom prst="roundRect">
            <a:avLst>
              <a:gd name="adj" fmla="val 22727"/>
            </a:avLst>
          </a:prstGeom>
          <a:solidFill>
            <a:srgbClr val="007A66"/>
          </a:solidFill>
          <a:ln w="12700">
            <a:solidFill>
              <a:srgbClr val="007A6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10177272" y="2615184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73A32"/>
                </a:solidFill>
              </a:rPr>
              <a:t>75%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4242816" y="3456432"/>
            <a:ext cx="5897880" cy="877824"/>
          </a:xfrm>
          <a:prstGeom prst="roundRect">
            <a:avLst>
              <a:gd name="adj" fmla="val 8333"/>
            </a:avLst>
          </a:prstGeom>
          <a:solidFill>
            <a:srgbClr val="F3F8F6"/>
          </a:solidFill>
          <a:ln w="12700">
            <a:solidFill>
              <a:srgbClr val="F3F8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2"/>
          <p:cNvSpPr/>
          <p:nvPr/>
        </p:nvSpPr>
        <p:spPr>
          <a:xfrm>
            <a:off x="4443984" y="3657600"/>
            <a:ext cx="56235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FR" sz="1650" b="1" dirty="0" err="1">
                <a:solidFill>
                  <a:srgbClr val="007A66"/>
                </a:solidFill>
              </a:rPr>
              <a:t>Core</a:t>
            </a:r>
            <a:r>
              <a:rPr lang="fr-FR" sz="1650" b="1" dirty="0">
                <a:solidFill>
                  <a:srgbClr val="007A66"/>
                </a:solidFill>
              </a:rPr>
              <a:t>: </a:t>
            </a:r>
            <a:r>
              <a:rPr lang="fr-FR" sz="1650" b="1" dirty="0"/>
              <a:t>direct </a:t>
            </a:r>
            <a:r>
              <a:rPr lang="fr-FR" sz="1650" b="1" dirty="0" err="1"/>
              <a:t>lending</a:t>
            </a:r>
            <a:r>
              <a:rPr lang="fr-FR" sz="1650" b="1" dirty="0">
                <a:solidFill>
                  <a:srgbClr val="007A66"/>
                </a:solidFill>
              </a:rPr>
              <a:t>  </a:t>
            </a:r>
          </a:p>
          <a:p>
            <a:pPr marL="0" indent="0">
              <a:buNone/>
            </a:pPr>
            <a:r>
              <a:rPr lang="fr-FR" sz="1650" b="1" dirty="0" err="1">
                <a:solidFill>
                  <a:srgbClr val="007A66"/>
                </a:solidFill>
              </a:rPr>
              <a:t>Espansione</a:t>
            </a:r>
            <a:r>
              <a:rPr lang="fr-FR" sz="1650" b="1" dirty="0">
                <a:solidFill>
                  <a:srgbClr val="007A66"/>
                </a:solidFill>
              </a:rPr>
              <a:t>: </a:t>
            </a:r>
            <a:r>
              <a:rPr lang="fr-FR" sz="1650" b="1" dirty="0"/>
              <a:t>infrastructure, CRE, ABF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TEMPLATE PPT 12CVSPRINGDAY/slide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1792" y="384048"/>
            <a:ext cx="6949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73A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Cosa significa per le banche italiane</a:t>
            </a:r>
            <a:endParaRPr lang="en-US" sz="2300" dirty="0"/>
          </a:p>
        </p:txBody>
      </p:sp>
      <p:sp>
        <p:nvSpPr>
          <p:cNvPr id="4" name="Text 1"/>
          <p:cNvSpPr/>
          <p:nvPr/>
        </p:nvSpPr>
        <p:spPr>
          <a:xfrm>
            <a:off x="640080" y="713232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B6B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 prossimo capitolo è partnership, non disintermediazione</a:t>
            </a:r>
            <a:endParaRPr lang="en-US" sz="1150" dirty="0"/>
          </a:p>
        </p:txBody>
      </p:sp>
      <p:sp>
        <p:nvSpPr>
          <p:cNvPr id="5" name="Shape 2"/>
          <p:cNvSpPr/>
          <p:nvPr/>
        </p:nvSpPr>
        <p:spPr>
          <a:xfrm>
            <a:off x="640080" y="914400"/>
            <a:ext cx="1051560" cy="0"/>
          </a:xfrm>
          <a:prstGeom prst="line">
            <a:avLst/>
          </a:prstGeom>
          <a:noFill/>
          <a:ln w="31750">
            <a:solidFill>
              <a:srgbClr val="007A6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3"/>
          <p:cNvSpPr/>
          <p:nvPr/>
        </p:nvSpPr>
        <p:spPr>
          <a:xfrm>
            <a:off x="713232" y="1325880"/>
            <a:ext cx="2788920" cy="1572768"/>
          </a:xfrm>
          <a:prstGeom prst="roundRect">
            <a:avLst>
              <a:gd name="adj" fmla="val 4651"/>
            </a:avLst>
          </a:prstGeom>
          <a:solidFill>
            <a:srgbClr val="F3F8F6"/>
          </a:solidFill>
          <a:ln w="12700">
            <a:solidFill>
              <a:srgbClr val="F3F8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877824" y="1490472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A32"/>
                </a:solidFill>
              </a:rPr>
              <a:t>Banca italiana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896112" y="1856232"/>
            <a:ext cx="242316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origination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relazione cliente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servicing / workout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3886200" y="1325880"/>
            <a:ext cx="2788920" cy="1572768"/>
          </a:xfrm>
          <a:prstGeom prst="roundRect">
            <a:avLst>
              <a:gd name="adj" fmla="val 4651"/>
            </a:avLst>
          </a:prstGeom>
          <a:solidFill>
            <a:srgbClr val="EAF1EF"/>
          </a:solidFill>
          <a:ln w="12700">
            <a:solidFill>
              <a:srgbClr val="EAF1E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7"/>
          <p:cNvSpPr/>
          <p:nvPr/>
        </p:nvSpPr>
        <p:spPr>
          <a:xfrm>
            <a:off x="4050792" y="1490472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A32"/>
                </a:solidFill>
              </a:rPr>
              <a:t>Partner private credit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4069080" y="1856232"/>
            <a:ext cx="242316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capitale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hold più ampio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flessibilità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7059168" y="1325880"/>
            <a:ext cx="2788920" cy="1572768"/>
          </a:xfrm>
          <a:prstGeom prst="roundRect">
            <a:avLst>
              <a:gd name="adj" fmla="val 4651"/>
            </a:avLst>
          </a:prstGeom>
          <a:solidFill>
            <a:srgbClr val="F5F3EC"/>
          </a:solidFill>
          <a:ln w="12700">
            <a:solidFill>
              <a:srgbClr val="F5F3E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7223760" y="1490472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A32"/>
                </a:solidFill>
              </a:rPr>
              <a:t>Cliente / sponsor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7242048" y="1856232"/>
            <a:ext cx="242316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ticket più grandi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maggiore velocità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173A32"/>
                </a:solidFill>
              </a:rPr>
              <a:t>più certezza di esecuzione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3547872" y="1783080"/>
            <a:ext cx="2194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A66"/>
                </a:solidFill>
              </a:rPr>
              <a:t>→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6720840" y="1783080"/>
            <a:ext cx="2194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A66"/>
                </a:solidFill>
              </a:rPr>
              <a:t>→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868680" y="3337560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B6B67"/>
                </a:solidFill>
              </a:rPr>
              <a:t>struttura illustrativa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868680" y="3611880"/>
            <a:ext cx="5577840" cy="329184"/>
          </a:xfrm>
          <a:prstGeom prst="roundRect">
            <a:avLst>
              <a:gd name="adj" fmla="val 22222"/>
            </a:avLst>
          </a:prstGeom>
          <a:solidFill>
            <a:srgbClr val="D8DFDC"/>
          </a:solidFill>
          <a:ln w="12700">
            <a:solidFill>
              <a:srgbClr val="D8DFD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6"/>
          <p:cNvSpPr/>
          <p:nvPr/>
        </p:nvSpPr>
        <p:spPr>
          <a:xfrm>
            <a:off x="868680" y="3611880"/>
            <a:ext cx="1024128" cy="329184"/>
          </a:xfrm>
          <a:prstGeom prst="roundRect">
            <a:avLst>
              <a:gd name="adj" fmla="val 22222"/>
            </a:avLst>
          </a:prstGeom>
          <a:solidFill>
            <a:srgbClr val="007A66"/>
          </a:solidFill>
          <a:ln w="12700">
            <a:solidFill>
              <a:srgbClr val="007A6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7"/>
          <p:cNvSpPr/>
          <p:nvPr/>
        </p:nvSpPr>
        <p:spPr>
          <a:xfrm>
            <a:off x="1975104" y="3611880"/>
            <a:ext cx="4471416" cy="329184"/>
          </a:xfrm>
          <a:prstGeom prst="roundRect">
            <a:avLst>
              <a:gd name="adj" fmla="val 22222"/>
            </a:avLst>
          </a:prstGeom>
          <a:solidFill>
            <a:srgbClr val="CDA349"/>
          </a:solidFill>
          <a:ln w="12700">
            <a:solidFill>
              <a:srgbClr val="CDA34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8"/>
          <p:cNvSpPr/>
          <p:nvPr/>
        </p:nvSpPr>
        <p:spPr>
          <a:xfrm>
            <a:off x="868680" y="4005072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07A66"/>
                </a:solidFill>
              </a:rPr>
              <a:t>20% banca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1975104" y="4005072"/>
            <a:ext cx="44714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CDA349"/>
                </a:solidFill>
              </a:rPr>
              <a:t>80% partner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868680" y="4370832"/>
            <a:ext cx="5852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73A32"/>
                </a:solidFill>
              </a:rPr>
              <a:t>capacità  •  fee  •  relazione  •  governance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7269480" y="3456432"/>
            <a:ext cx="4041648" cy="1353312"/>
          </a:xfrm>
          <a:prstGeom prst="roundRect">
            <a:avLst>
              <a:gd name="adj" fmla="val 5405"/>
            </a:avLst>
          </a:prstGeom>
          <a:solidFill>
            <a:srgbClr val="F3E6CC"/>
          </a:solidFill>
          <a:ln w="12700">
            <a:solidFill>
              <a:srgbClr val="F3E6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2"/>
          <p:cNvSpPr/>
          <p:nvPr/>
        </p:nvSpPr>
        <p:spPr>
          <a:xfrm>
            <a:off x="7479792" y="3657599"/>
            <a:ext cx="3611880" cy="9817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20" b="1" dirty="0">
                <a:solidFill>
                  <a:srgbClr val="8A5A00"/>
                </a:solidFill>
              </a:rPr>
              <a:t>Redemption headlines ≠ crisi strutturale</a:t>
            </a:r>
            <a:endParaRPr lang="en-US" sz="17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363</Words>
  <Application>Microsoft Office PowerPoint</Application>
  <PresentationFormat>Widescreen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Evoluzione del private credit - conferenza Italia</dc:title>
  <dc:subject>Evoluzione del private credit</dc:subject>
  <dc:creator>OpenAI</dc:creator>
  <cp:lastModifiedBy>Chiara Lombardi (UK)</cp:lastModifiedBy>
  <cp:revision>2</cp:revision>
  <dcterms:created xsi:type="dcterms:W3CDTF">2026-04-12T17:00:03Z</dcterms:created>
  <dcterms:modified xsi:type="dcterms:W3CDTF">2026-04-12T17:37:42Z</dcterms:modified>
</cp:coreProperties>
</file>